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notesMasterIdLst>
    <p:notesMasterId r:id="rId17"/>
  </p:notesMasterIdLst>
  <p:sldIdLst>
    <p:sldId id="256" r:id="rId3"/>
    <p:sldId id="258" r:id="rId4"/>
    <p:sldId id="260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 varScale="1">
        <p:scale>
          <a:sx n="48" d="100"/>
          <a:sy n="48" d="100"/>
        </p:scale>
        <p:origin x="-936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49381782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andlestick_glow55.jpg"/>
          <p:cNvPicPr/>
          <p:nvPr/>
        </p:nvPicPr>
        <p:blipFill>
          <a:blip r:embed="rId2">
            <a:extLst/>
          </a:blip>
          <a:srcRect l="8045" t="6021" r="4807"/>
          <a:stretch>
            <a:fillRect/>
          </a:stretch>
        </p:blipFill>
        <p:spPr>
          <a:xfrm>
            <a:off x="0" y="431800"/>
            <a:ext cx="13004697" cy="9753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oup 9"/>
          <p:cNvGrpSpPr/>
          <p:nvPr/>
        </p:nvGrpSpPr>
        <p:grpSpPr>
          <a:xfrm>
            <a:off x="-3" y="-203200"/>
            <a:ext cx="13004803" cy="939800"/>
            <a:chOff x="0" y="0"/>
            <a:chExt cx="13004801" cy="939799"/>
          </a:xfrm>
        </p:grpSpPr>
        <p:sp>
          <p:nvSpPr>
            <p:cNvPr id="6" name="Shape 6"/>
            <p:cNvSpPr/>
            <p:nvPr/>
          </p:nvSpPr>
          <p:spPr>
            <a:xfrm>
              <a:off x="0" y="114300"/>
              <a:ext cx="13004802" cy="711201"/>
            </a:xfrm>
            <a:prstGeom prst="rect">
              <a:avLst/>
            </a:prstGeom>
            <a:solidFill>
              <a:srgbClr val="020202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5730594" y="114300"/>
              <a:ext cx="7274207" cy="711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/>
            </a:bodyPr>
            <a:lstStyle>
              <a:lvl1pPr>
                <a:defRPr sz="2900">
                  <a:solidFill>
                    <a:srgbClr val="A6AAA9"/>
                  </a:solidFill>
                  <a:latin typeface="Copperplate Gothic Bold"/>
                  <a:ea typeface="Copperplate Gothic Bold"/>
                  <a:cs typeface="Copperplate Gothic Bold"/>
                  <a:sym typeface="Copperplate Gothic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900" dirty="0">
                  <a:solidFill>
                    <a:srgbClr val="A6AAA9"/>
                  </a:solidFill>
                </a:rPr>
                <a:t>Vision to Strengthen the Saints</a:t>
              </a:r>
            </a:p>
          </p:txBody>
        </p:sp>
        <p:sp>
          <p:nvSpPr>
            <p:cNvPr id="8" name="Shape 8"/>
            <p:cNvSpPr/>
            <p:nvPr/>
          </p:nvSpPr>
          <p:spPr>
            <a:xfrm>
              <a:off x="0" y="0"/>
              <a:ext cx="5897679" cy="939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/>
            </a:bodyPr>
            <a:lstStyle>
              <a:lvl1pPr>
                <a:defRPr sz="3700">
                  <a:solidFill>
                    <a:srgbClr val="A6AAA9"/>
                  </a:solidFill>
                  <a:latin typeface="Copperplate Gothic Bold"/>
                  <a:ea typeface="Copperplate Gothic Bold"/>
                  <a:cs typeface="Copperplate Gothic Bold"/>
                  <a:sym typeface="Copperplate Gothic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700" dirty="0">
                  <a:solidFill>
                    <a:srgbClr val="A6AAA9"/>
                  </a:solidFill>
                </a:rPr>
                <a:t>Book of Revelation: 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5459-314D-4B04-9CB3-49FC8EAB884C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E142-FFDC-4457-B5AD-4DD493B0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9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5459-314D-4B04-9CB3-49FC8EAB884C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E142-FFDC-4457-B5AD-4DD493B0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66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5459-314D-4B04-9CB3-49FC8EAB884C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E142-FFDC-4457-B5AD-4DD493B0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6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5459-314D-4B04-9CB3-49FC8EAB884C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E142-FFDC-4457-B5AD-4DD493B0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39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5459-314D-4B04-9CB3-49FC8EAB884C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E142-FFDC-4457-B5AD-4DD493B0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33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5459-314D-4B04-9CB3-49FC8EAB884C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E142-FFDC-4457-B5AD-4DD493B0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12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b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andlestick_glow55.jpg"/>
          <p:cNvPicPr/>
          <p:nvPr/>
        </p:nvPicPr>
        <p:blipFill>
          <a:blip r:embed="rId2">
            <a:extLst/>
          </a:blip>
          <a:srcRect l="8045" t="6021" r="4807"/>
          <a:stretch>
            <a:fillRect/>
          </a:stretch>
        </p:blipFill>
        <p:spPr>
          <a:xfrm>
            <a:off x="0" y="0"/>
            <a:ext cx="13004697" cy="9753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" name="Group 15"/>
          <p:cNvGrpSpPr/>
          <p:nvPr/>
        </p:nvGrpSpPr>
        <p:grpSpPr>
          <a:xfrm>
            <a:off x="0" y="9017000"/>
            <a:ext cx="13004802" cy="939800"/>
            <a:chOff x="0" y="0"/>
            <a:chExt cx="13004801" cy="939799"/>
          </a:xfrm>
        </p:grpSpPr>
        <p:sp>
          <p:nvSpPr>
            <p:cNvPr id="12" name="Shape 12"/>
            <p:cNvSpPr/>
            <p:nvPr/>
          </p:nvSpPr>
          <p:spPr>
            <a:xfrm>
              <a:off x="0" y="114300"/>
              <a:ext cx="13004802" cy="711201"/>
            </a:xfrm>
            <a:prstGeom prst="rect">
              <a:avLst/>
            </a:prstGeom>
            <a:solidFill>
              <a:srgbClr val="020202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5730594" y="114300"/>
              <a:ext cx="7274207" cy="711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/>
            </a:bodyPr>
            <a:lstStyle>
              <a:lvl1pPr>
                <a:defRPr sz="2900">
                  <a:solidFill>
                    <a:srgbClr val="A6AAA9"/>
                  </a:solidFill>
                  <a:latin typeface="Copperplate Gothic Bold"/>
                  <a:ea typeface="Copperplate Gothic Bold"/>
                  <a:cs typeface="Copperplate Gothic Bold"/>
                  <a:sym typeface="Copperplate Gothic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900">
                  <a:solidFill>
                    <a:srgbClr val="A6AAA9"/>
                  </a:solidFill>
                </a:rPr>
                <a:t>Vision to Strengthen the Saints</a:t>
              </a:r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0"/>
              <a:ext cx="5897679" cy="939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/>
            </a:bodyPr>
            <a:lstStyle>
              <a:lvl1pPr>
                <a:defRPr sz="3700">
                  <a:solidFill>
                    <a:srgbClr val="A6AAA9"/>
                  </a:solidFill>
                  <a:latin typeface="Copperplate Gothic Bold"/>
                  <a:ea typeface="Copperplate Gothic Bold"/>
                  <a:cs typeface="Copperplate Gothic Bold"/>
                  <a:sym typeface="Copperplate Gothic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700">
                  <a:solidFill>
                    <a:srgbClr val="A6AAA9"/>
                  </a:solidFill>
                </a:rPr>
                <a:t>Book of Revelation: </a:t>
              </a:r>
            </a:p>
          </p:txBody>
        </p:sp>
      </p:grp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700"/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-1" y="0"/>
            <a:ext cx="1420616" cy="9753600"/>
          </a:xfrm>
          <a:prstGeom prst="rect">
            <a:avLst/>
          </a:prstGeom>
          <a:gradFill>
            <a:gsLst>
              <a:gs pos="0">
                <a:srgbClr val="0F6CBE"/>
              </a:gs>
              <a:gs pos="100000">
                <a:srgbClr val="012248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0" name="Candlestick_glowSmall.png"/>
          <p:cNvPicPr/>
          <p:nvPr/>
        </p:nvPicPr>
        <p:blipFill>
          <a:blip r:embed="rId2">
            <a:extLst/>
          </a:blip>
          <a:srcRect l="8450" t="5688" r="2514" b="5688"/>
          <a:stretch>
            <a:fillRect/>
          </a:stretch>
        </p:blipFill>
        <p:spPr>
          <a:xfrm>
            <a:off x="0" y="-149"/>
            <a:ext cx="1420433" cy="982623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/>
        </p:nvSpPr>
        <p:spPr>
          <a:xfrm>
            <a:off x="0" y="1149151"/>
            <a:ext cx="1420614" cy="721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 fontScale="92500"/>
          </a:bodyPr>
          <a:lstStyle>
            <a:lvl1pPr>
              <a:defRPr sz="2400">
                <a:solidFill>
                  <a:srgbClr val="FFFFFF"/>
                </a:solidFill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Book of Revelation</a:t>
            </a:r>
          </a:p>
        </p:txBody>
      </p:sp>
      <p:sp>
        <p:nvSpPr>
          <p:cNvPr id="32" name="Shape 32"/>
          <p:cNvSpPr/>
          <p:nvPr/>
        </p:nvSpPr>
        <p:spPr>
          <a:xfrm>
            <a:off x="-1" y="8629451"/>
            <a:ext cx="1420615" cy="89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800">
                <a:solidFill>
                  <a:srgbClr val="FFFFFF"/>
                </a:solidFill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Scene 2</a:t>
            </a:r>
          </a:p>
        </p:txBody>
      </p:sp>
      <p:sp>
        <p:nvSpPr>
          <p:cNvPr id="33" name="Shape 33"/>
          <p:cNvSpPr/>
          <p:nvPr/>
        </p:nvSpPr>
        <p:spPr>
          <a:xfrm>
            <a:off x="0" y="1834091"/>
            <a:ext cx="1420614" cy="72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200">
                <a:solidFill>
                  <a:srgbClr val="FFFFFF"/>
                </a:solidFill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6:1-8:1</a:t>
            </a:r>
          </a:p>
        </p:txBody>
      </p:sp>
      <p:sp>
        <p:nvSpPr>
          <p:cNvPr id="34" name="Shape 34"/>
          <p:cNvSpPr/>
          <p:nvPr/>
        </p:nvSpPr>
        <p:spPr>
          <a:xfrm>
            <a:off x="0" y="2864071"/>
            <a:ext cx="1420615" cy="1521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2400">
                <a:solidFill>
                  <a:srgbClr val="FFFFFF"/>
                </a:solidFill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The Sufferings of the Church</a:t>
            </a:r>
          </a:p>
        </p:txBody>
      </p:sp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420613" y="127000"/>
            <a:ext cx="11584187" cy="890836"/>
          </a:xfrm>
          <a:prstGeom prst="rect">
            <a:avLst/>
          </a:prstGeom>
        </p:spPr>
        <p:txBody>
          <a:bodyPr/>
          <a:lstStyle>
            <a:lvl1pPr algn="ctr">
              <a:defRPr sz="5600"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 lvl="0">
              <a:defRPr sz="1800"/>
            </a:pPr>
            <a:r>
              <a:rPr sz="5600"/>
              <a:t>Title Text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599" y="3030538"/>
            <a:ext cx="10404475" cy="209073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5459-314D-4B04-9CB3-49FC8EAB884C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E142-FFDC-4457-B5AD-4DD493B0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70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5459-314D-4B04-9CB3-49FC8EAB884C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E142-FFDC-4457-B5AD-4DD493B0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35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799" y="6267450"/>
            <a:ext cx="10379075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1799" y="4133850"/>
            <a:ext cx="10379075" cy="21336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5459-314D-4B04-9CB3-49FC8EAB884C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E142-FFDC-4457-B5AD-4DD493B0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2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5459-314D-4B04-9CB3-49FC8EAB884C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E142-FFDC-4457-B5AD-4DD493B0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6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800" y="381000"/>
            <a:ext cx="10652125" cy="1625600"/>
          </a:xfrm>
        </p:spPr>
        <p:txBody>
          <a:bodyPr>
            <a:normAutofit/>
          </a:bodyPr>
          <a:lstStyle>
            <a:lvl1pPr>
              <a:defRPr sz="4800" b="1"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2182813"/>
            <a:ext cx="4770438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5600" y="3092450"/>
            <a:ext cx="4770438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35800" y="2209800"/>
            <a:ext cx="5307012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35800" y="3124200"/>
            <a:ext cx="5307012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5459-314D-4B04-9CB3-49FC8EAB884C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E142-FFDC-4457-B5AD-4DD493B0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0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40621" y="147781"/>
            <a:ext cx="11426281" cy="8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700" dirty="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737590" y="2726188"/>
            <a:ext cx="11099801" cy="628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 dirty="0"/>
              <a:t>Body Level One</a:t>
            </a:r>
          </a:p>
          <a:p>
            <a:pPr lvl="1">
              <a:defRPr sz="1800"/>
            </a:pPr>
            <a:r>
              <a:rPr sz="3600" dirty="0"/>
              <a:t>Body Level Two</a:t>
            </a:r>
          </a:p>
          <a:p>
            <a:pPr lvl="2">
              <a:defRPr sz="1800"/>
            </a:pPr>
            <a:r>
              <a:rPr sz="3600" dirty="0"/>
              <a:t>Body Level Three</a:t>
            </a:r>
          </a:p>
          <a:p>
            <a:pPr lvl="3">
              <a:defRPr sz="1800"/>
            </a:pPr>
            <a:r>
              <a:rPr sz="3600" dirty="0"/>
              <a:t>Body Level Four</a:t>
            </a:r>
          </a:p>
          <a:p>
            <a:pPr lvl="4">
              <a:defRPr sz="1800"/>
            </a:pPr>
            <a:r>
              <a:rPr sz="3600" dirty="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ransition spd="med"/>
  <p:timing>
    <p:tnLst>
      <p:par>
        <p:cTn id="1" dur="indefinite" restart="never" nodeType="tmRoot"/>
      </p:par>
    </p:tnLst>
  </p:timing>
  <p:txStyles>
    <p:titleStyle>
      <a:lvl1pPr defTabSz="584200">
        <a:defRPr sz="5700">
          <a:latin typeface="Gill Sans"/>
          <a:ea typeface="Gill Sans"/>
          <a:cs typeface="Gill Sans"/>
          <a:sym typeface="Gill Sans"/>
        </a:defRPr>
      </a:lvl1pPr>
      <a:lvl2pPr indent="228600" defTabSz="584200">
        <a:defRPr sz="5700">
          <a:latin typeface="Gill Sans"/>
          <a:ea typeface="Gill Sans"/>
          <a:cs typeface="Gill Sans"/>
          <a:sym typeface="Gill Sans"/>
        </a:defRPr>
      </a:lvl2pPr>
      <a:lvl3pPr indent="457200" defTabSz="584200">
        <a:defRPr sz="5700">
          <a:latin typeface="Gill Sans"/>
          <a:ea typeface="Gill Sans"/>
          <a:cs typeface="Gill Sans"/>
          <a:sym typeface="Gill Sans"/>
        </a:defRPr>
      </a:lvl3pPr>
      <a:lvl4pPr indent="685800" defTabSz="584200">
        <a:defRPr sz="5700">
          <a:latin typeface="Gill Sans"/>
          <a:ea typeface="Gill Sans"/>
          <a:cs typeface="Gill Sans"/>
          <a:sym typeface="Gill Sans"/>
        </a:defRPr>
      </a:lvl4pPr>
      <a:lvl5pPr indent="914400" defTabSz="584200">
        <a:defRPr sz="5700">
          <a:latin typeface="Gill Sans"/>
          <a:ea typeface="Gill Sans"/>
          <a:cs typeface="Gill Sans"/>
          <a:sym typeface="Gill Sans"/>
        </a:defRPr>
      </a:lvl5pPr>
      <a:lvl6pPr indent="1143000" defTabSz="584200">
        <a:defRPr sz="5700">
          <a:latin typeface="Gill Sans"/>
          <a:ea typeface="Gill Sans"/>
          <a:cs typeface="Gill Sans"/>
          <a:sym typeface="Gill Sans"/>
        </a:defRPr>
      </a:lvl6pPr>
      <a:lvl7pPr indent="1371600" defTabSz="584200">
        <a:defRPr sz="5700">
          <a:latin typeface="Gill Sans"/>
          <a:ea typeface="Gill Sans"/>
          <a:cs typeface="Gill Sans"/>
          <a:sym typeface="Gill Sans"/>
        </a:defRPr>
      </a:lvl7pPr>
      <a:lvl8pPr indent="1600200" defTabSz="584200">
        <a:defRPr sz="5700">
          <a:latin typeface="Gill Sans"/>
          <a:ea typeface="Gill Sans"/>
          <a:cs typeface="Gill Sans"/>
          <a:sym typeface="Gill Sans"/>
        </a:defRPr>
      </a:lvl8pPr>
      <a:lvl9pPr indent="1828800" defTabSz="584200">
        <a:defRPr sz="5700">
          <a:latin typeface="Gill Sans"/>
          <a:ea typeface="Gill Sans"/>
          <a:cs typeface="Gill Sans"/>
          <a:sym typeface="Gill Sans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01799" y="390525"/>
            <a:ext cx="10652125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1800" y="2286000"/>
            <a:ext cx="10667999" cy="642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5600" y="9040813"/>
            <a:ext cx="2058988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D5459-314D-4B04-9CB3-49FC8EAB884C}" type="datetimeFigureOut">
              <a:rPr lang="en-US" smtClean="0"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7E142-FFDC-4457-B5AD-4DD493B0F7C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hape 20"/>
          <p:cNvSpPr/>
          <p:nvPr userDrawn="1"/>
        </p:nvSpPr>
        <p:spPr>
          <a:xfrm>
            <a:off x="4064" y="0"/>
            <a:ext cx="1420616" cy="9753600"/>
          </a:xfrm>
          <a:prstGeom prst="rect">
            <a:avLst/>
          </a:prstGeom>
          <a:gradFill>
            <a:gsLst>
              <a:gs pos="0">
                <a:srgbClr val="0F6CBE"/>
              </a:gs>
              <a:gs pos="100000">
                <a:srgbClr val="012248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" name="Candlestick_glowSmall.png"/>
          <p:cNvPicPr/>
          <p:nvPr userDrawn="1"/>
        </p:nvPicPr>
        <p:blipFill>
          <a:blip r:embed="rId13">
            <a:extLst/>
          </a:blip>
          <a:srcRect l="8450" t="5688" r="2514" b="5688"/>
          <a:stretch>
            <a:fillRect/>
          </a:stretch>
        </p:blipFill>
        <p:spPr>
          <a:xfrm>
            <a:off x="0" y="-149"/>
            <a:ext cx="1420433" cy="98262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22"/>
          <p:cNvSpPr/>
          <p:nvPr userDrawn="1"/>
        </p:nvSpPr>
        <p:spPr>
          <a:xfrm>
            <a:off x="0" y="1149151"/>
            <a:ext cx="1420614" cy="721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 fontScale="92500"/>
          </a:bodyPr>
          <a:lstStyle>
            <a:lvl1pPr>
              <a:defRPr sz="2400">
                <a:solidFill>
                  <a:srgbClr val="FFFFFF"/>
                </a:solidFill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Book of Revelation</a:t>
            </a:r>
          </a:p>
        </p:txBody>
      </p:sp>
      <p:sp>
        <p:nvSpPr>
          <p:cNvPr id="11" name="Shape 24"/>
          <p:cNvSpPr/>
          <p:nvPr userDrawn="1"/>
        </p:nvSpPr>
        <p:spPr>
          <a:xfrm>
            <a:off x="4066" y="3352800"/>
            <a:ext cx="1420614" cy="72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200">
                <a:solidFill>
                  <a:srgbClr val="FFFFFF"/>
                </a:solidFill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200" b="1" dirty="0" smtClean="0">
                <a:solidFill>
                  <a:srgbClr val="FFFFFF"/>
                </a:solidFill>
              </a:rPr>
              <a:t>Lesson 4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200" dirty="0" err="1" smtClean="0">
                <a:solidFill>
                  <a:srgbClr val="FFFFFF"/>
                </a:solidFill>
              </a:rPr>
              <a:t>Chs</a:t>
            </a:r>
            <a:r>
              <a:rPr lang="en-US" sz="2200" dirty="0" smtClean="0">
                <a:solidFill>
                  <a:srgbClr val="FFFFFF"/>
                </a:solidFill>
              </a:rPr>
              <a:t>. 4-5</a:t>
            </a:r>
            <a:endParaRPr sz="2200" dirty="0">
              <a:solidFill>
                <a:srgbClr val="FFFFFF"/>
              </a:solidFill>
            </a:endParaRPr>
          </a:p>
        </p:txBody>
      </p:sp>
      <p:sp>
        <p:nvSpPr>
          <p:cNvPr id="12" name="Shape 23"/>
          <p:cNvSpPr/>
          <p:nvPr userDrawn="1"/>
        </p:nvSpPr>
        <p:spPr>
          <a:xfrm>
            <a:off x="-1" y="8629451"/>
            <a:ext cx="1420615" cy="89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800">
                <a:solidFill>
                  <a:srgbClr val="FFFFFF"/>
                </a:solidFill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Scene 2</a:t>
            </a:r>
          </a:p>
        </p:txBody>
      </p:sp>
    </p:spTree>
    <p:extLst>
      <p:ext uri="{BB962C8B-B14F-4D97-AF65-F5344CB8AC3E}">
        <p14:creationId xmlns:p14="http://schemas.microsoft.com/office/powerpoint/2010/main" val="8914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ill Sans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ill Sans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ill Sans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ill Sans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ill Sans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8346417" y="9024282"/>
            <a:ext cx="443054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3200">
                <a:solidFill>
                  <a:srgbClr val="DCDEE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DCDEE0"/>
                </a:solidFill>
              </a:rPr>
              <a:t>Jesse McLaughlin</a:t>
            </a:r>
            <a:endParaRPr sz="3200" dirty="0">
              <a:solidFill>
                <a:srgbClr val="DCDEE0"/>
              </a:solidFill>
            </a:endParaRPr>
          </a:p>
        </p:txBody>
      </p:sp>
      <p:sp>
        <p:nvSpPr>
          <p:cNvPr id="40" name="Shape 40"/>
          <p:cNvSpPr/>
          <p:nvPr/>
        </p:nvSpPr>
        <p:spPr>
          <a:xfrm>
            <a:off x="177799" y="9029699"/>
            <a:ext cx="76941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3200">
                <a:solidFill>
                  <a:srgbClr val="DCDEE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DCDEE0"/>
                </a:solidFill>
              </a:rPr>
              <a:t>OIF</a:t>
            </a:r>
          </a:p>
        </p:txBody>
      </p:sp>
      <p:sp>
        <p:nvSpPr>
          <p:cNvPr id="41" name="Shape 41"/>
          <p:cNvSpPr/>
          <p:nvPr/>
        </p:nvSpPr>
        <p:spPr>
          <a:xfrm>
            <a:off x="-1" y="7939616"/>
            <a:ext cx="13004801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47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700" b="1" dirty="0">
                <a:solidFill>
                  <a:srgbClr val="FFFFFF"/>
                </a:solidFill>
              </a:rPr>
              <a:t>Scene 2: </a:t>
            </a:r>
            <a:r>
              <a:rPr lang="en-US" sz="4700" b="1" dirty="0" smtClean="0">
                <a:solidFill>
                  <a:srgbClr val="FFFFFF"/>
                </a:solidFill>
              </a:rPr>
              <a:t>Understanding Worship</a:t>
            </a:r>
            <a:endParaRPr sz="4700" b="1" dirty="0">
              <a:solidFill>
                <a:srgbClr val="FFFFFF"/>
              </a:solidFill>
            </a:endParaRPr>
          </a:p>
        </p:txBody>
      </p:sp>
      <p:sp>
        <p:nvSpPr>
          <p:cNvPr id="42" name="Shape 42"/>
          <p:cNvSpPr/>
          <p:nvPr/>
        </p:nvSpPr>
        <p:spPr>
          <a:xfrm>
            <a:off x="-3" y="6629994"/>
            <a:ext cx="13004803" cy="1874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85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500" dirty="0">
                <a:solidFill>
                  <a:srgbClr val="FFFFFF"/>
                </a:solidFill>
              </a:rPr>
              <a:t>Revelation </a:t>
            </a:r>
            <a:r>
              <a:rPr lang="en-US" sz="8500" dirty="0" smtClean="0">
                <a:solidFill>
                  <a:srgbClr val="FFFFFF"/>
                </a:solidFill>
              </a:rPr>
              <a:t>4-5</a:t>
            </a:r>
            <a:endParaRPr sz="85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Lamb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01800" y="2286000"/>
            <a:ext cx="10667999" cy="7239000"/>
          </a:xfrm>
        </p:spPr>
        <p:txBody>
          <a:bodyPr>
            <a:normAutofit/>
          </a:bodyPr>
          <a:lstStyle/>
          <a:p>
            <a:r>
              <a:rPr lang="en-US" dirty="0" smtClean="0"/>
              <a:t>The Lamb has perfect power and wisdom (number 7)</a:t>
            </a:r>
          </a:p>
          <a:p>
            <a:r>
              <a:rPr lang="en-US" dirty="0"/>
              <a:t>T</a:t>
            </a:r>
            <a:r>
              <a:rPr lang="en-US" dirty="0" smtClean="0"/>
              <a:t>he 24 elders lead a new song that begins a worship sequence consisting of three hymns.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Hymn 1:</a:t>
            </a:r>
            <a:endParaRPr lang="en-US" b="1" dirty="0"/>
          </a:p>
          <a:p>
            <a:pPr marL="0" indent="0">
              <a:buNone/>
            </a:pPr>
            <a:r>
              <a:rPr lang="en-US" sz="3600" i="1" dirty="0">
                <a:latin typeface="+mn-lt"/>
                <a:cs typeface="Helvetica" pitchFamily="34" charset="0"/>
              </a:rPr>
              <a:t>“</a:t>
            </a:r>
            <a:r>
              <a:rPr lang="en-US" sz="3600" i="1" u="sng" dirty="0">
                <a:latin typeface="+mn-lt"/>
                <a:cs typeface="Helvetica" pitchFamily="34" charset="0"/>
              </a:rPr>
              <a:t>Worthy are you to take the </a:t>
            </a:r>
            <a:r>
              <a:rPr lang="en-US" sz="3600" i="1" u="sng" dirty="0">
                <a:latin typeface="+mn-lt"/>
                <a:cs typeface="Helvetica" pitchFamily="34" charset="0"/>
              </a:rPr>
              <a:t>scroll and </a:t>
            </a:r>
            <a:r>
              <a:rPr lang="en-US" sz="3600" i="1" u="sng" dirty="0">
                <a:latin typeface="+mn-lt"/>
                <a:cs typeface="Helvetica" pitchFamily="34" charset="0"/>
              </a:rPr>
              <a:t>to open its </a:t>
            </a:r>
            <a:r>
              <a:rPr lang="en-US" sz="3600" i="1" u="sng" dirty="0">
                <a:latin typeface="+mn-lt"/>
                <a:cs typeface="Helvetica" pitchFamily="34" charset="0"/>
              </a:rPr>
              <a:t>seals, for</a:t>
            </a:r>
            <a:r>
              <a:rPr lang="en-US" sz="3600" i="1" u="sng" dirty="0">
                <a:latin typeface="+mn-lt"/>
                <a:cs typeface="Helvetica" pitchFamily="34" charset="0"/>
              </a:rPr>
              <a:t> you were slain, and by your blood you ransomed people for </a:t>
            </a:r>
            <a:r>
              <a:rPr lang="en-US" sz="3600" i="1" u="sng" dirty="0">
                <a:latin typeface="+mn-lt"/>
                <a:cs typeface="Helvetica" pitchFamily="34" charset="0"/>
              </a:rPr>
              <a:t>God</a:t>
            </a:r>
            <a:r>
              <a:rPr lang="en-US" sz="3600" i="1" dirty="0">
                <a:latin typeface="+mn-lt"/>
                <a:cs typeface="Helvetica" pitchFamily="34" charset="0"/>
              </a:rPr>
              <a:t> from every tribe and language and people and </a:t>
            </a:r>
            <a:r>
              <a:rPr lang="en-US" sz="3600" i="1" dirty="0">
                <a:latin typeface="+mn-lt"/>
                <a:cs typeface="Helvetica" pitchFamily="34" charset="0"/>
              </a:rPr>
              <a:t>nation,</a:t>
            </a:r>
            <a:r>
              <a:rPr lang="en-US" sz="3600" i="1" dirty="0">
                <a:latin typeface="+mn-lt"/>
                <a:cs typeface="Helvetica" pitchFamily="34" charset="0"/>
              </a:rPr>
              <a:t> and you have made them a kingdom and priests to our God</a:t>
            </a:r>
            <a:r>
              <a:rPr lang="en-US" sz="3600" i="1" dirty="0">
                <a:latin typeface="+mn-lt"/>
                <a:cs typeface="Helvetica" pitchFamily="34" charset="0"/>
              </a:rPr>
              <a:t>,</a:t>
            </a:r>
            <a:r>
              <a:rPr lang="en-US" sz="3600" i="1" dirty="0">
                <a:latin typeface="+mn-lt"/>
                <a:cs typeface="Helvetica" pitchFamily="34" charset="0"/>
              </a:rPr>
              <a:t>  </a:t>
            </a:r>
            <a:r>
              <a:rPr lang="en-US" sz="3600" i="1" dirty="0">
                <a:latin typeface="+mn-lt"/>
                <a:cs typeface="Helvetica" pitchFamily="34" charset="0"/>
              </a:rPr>
              <a:t>and </a:t>
            </a:r>
            <a:r>
              <a:rPr lang="en-US" sz="3600" i="1" dirty="0">
                <a:latin typeface="+mn-lt"/>
                <a:cs typeface="Helvetica" pitchFamily="34" charset="0"/>
              </a:rPr>
              <a:t>they shall reign on the earth</a:t>
            </a:r>
            <a:r>
              <a:rPr lang="en-US" sz="3600" i="1" dirty="0">
                <a:latin typeface="+mn-lt"/>
                <a:cs typeface="Helvetica" pitchFamily="34" charset="0"/>
              </a:rPr>
              <a:t>.” </a:t>
            </a:r>
            <a:r>
              <a:rPr lang="en-US" dirty="0" smtClean="0"/>
              <a:t>(Rev. 5:9-10)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1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Lamb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01800" y="2286000"/>
            <a:ext cx="10667999" cy="723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Hymn </a:t>
            </a:r>
            <a:r>
              <a:rPr lang="en-US" b="1" dirty="0"/>
              <a:t>2</a:t>
            </a:r>
            <a:r>
              <a:rPr lang="en-US" b="1" dirty="0" smtClean="0"/>
              <a:t>:</a:t>
            </a:r>
            <a:endParaRPr lang="en-US" b="1" dirty="0"/>
          </a:p>
          <a:p>
            <a:pPr marL="0" indent="0">
              <a:buNone/>
            </a:pPr>
            <a:r>
              <a:rPr lang="en-US" sz="3600" i="1" dirty="0">
                <a:latin typeface="+mn-lt"/>
                <a:cs typeface="Helvetica" pitchFamily="34" charset="0"/>
              </a:rPr>
              <a:t>“Worthy is the Lamb who was slain,</a:t>
            </a:r>
            <a:br>
              <a:rPr lang="en-US" sz="3600" i="1" dirty="0">
                <a:latin typeface="+mn-lt"/>
                <a:cs typeface="Helvetica" pitchFamily="34" charset="0"/>
              </a:rPr>
            </a:br>
            <a:r>
              <a:rPr lang="en-US" sz="3600" i="1" dirty="0">
                <a:latin typeface="+mn-lt"/>
                <a:cs typeface="Helvetica" pitchFamily="34" charset="0"/>
              </a:rPr>
              <a:t>to receive power and wealth and wisdom and might</a:t>
            </a:r>
            <a:br>
              <a:rPr lang="en-US" sz="3600" i="1" dirty="0">
                <a:latin typeface="+mn-lt"/>
                <a:cs typeface="Helvetica" pitchFamily="34" charset="0"/>
              </a:rPr>
            </a:br>
            <a:r>
              <a:rPr lang="en-US" sz="3600" i="1" dirty="0">
                <a:latin typeface="+mn-lt"/>
                <a:cs typeface="Helvetica" pitchFamily="34" charset="0"/>
              </a:rPr>
              <a:t>and honor and glory and blessing!”</a:t>
            </a:r>
            <a:r>
              <a:rPr lang="en-US" sz="3600" dirty="0">
                <a:latin typeface="+mn-lt"/>
                <a:cs typeface="Helvetica" pitchFamily="34" charset="0"/>
              </a:rPr>
              <a:t>(</a:t>
            </a:r>
            <a:r>
              <a:rPr lang="en-US" dirty="0" smtClean="0"/>
              <a:t>Rev. 5:12)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Hymn 3:</a:t>
            </a:r>
          </a:p>
          <a:p>
            <a:pPr marL="0" indent="0">
              <a:buNone/>
            </a:pPr>
            <a:r>
              <a:rPr lang="en-US" sz="3600" i="1" dirty="0">
                <a:latin typeface="+mn-lt"/>
                <a:cs typeface="Helvetica" pitchFamily="34" charset="0"/>
              </a:rPr>
              <a:t>“</a:t>
            </a:r>
            <a:r>
              <a:rPr lang="en-US" sz="3600" i="1" u="sng" dirty="0">
                <a:latin typeface="+mn-lt"/>
                <a:cs typeface="Helvetica" pitchFamily="34" charset="0"/>
              </a:rPr>
              <a:t>To him who sits on the throne and to the Lamb</a:t>
            </a:r>
            <a:r>
              <a:rPr lang="en-US" sz="3600" i="1" dirty="0">
                <a:latin typeface="+mn-lt"/>
                <a:cs typeface="Helvetica" pitchFamily="34" charset="0"/>
              </a:rPr>
              <a:t/>
            </a:r>
            <a:br>
              <a:rPr lang="en-US" sz="3600" i="1" dirty="0">
                <a:latin typeface="+mn-lt"/>
                <a:cs typeface="Helvetica" pitchFamily="34" charset="0"/>
              </a:rPr>
            </a:br>
            <a:r>
              <a:rPr lang="en-US" sz="3600" i="1" dirty="0">
                <a:latin typeface="+mn-lt"/>
                <a:cs typeface="Helvetica" pitchFamily="34" charset="0"/>
              </a:rPr>
              <a:t>be blessing and honor and glory and might forever and ever</a:t>
            </a:r>
            <a:r>
              <a:rPr lang="en-US" sz="3600" i="1" dirty="0" smtClean="0">
                <a:latin typeface="+mn-lt"/>
                <a:cs typeface="Helvetica" pitchFamily="34" charset="0"/>
              </a:rPr>
              <a:t>!” </a:t>
            </a:r>
            <a:r>
              <a:rPr lang="en-US" dirty="0"/>
              <a:t>(Rev. </a:t>
            </a:r>
            <a:r>
              <a:rPr lang="en-US" dirty="0" smtClean="0"/>
              <a:t>5:13)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30400" y="8229600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And the four living creatures said, “Amen!” and the elders fell down and worshiped</a:t>
            </a:r>
            <a:r>
              <a:rPr lang="en-US" b="1" dirty="0" smtClean="0"/>
              <a:t>. (Rev. 5:14)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43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chapters 4-5 we witness the fulfillment of OT prophecy and we see the glory of God and of the Lamb. The work of God in creation and in redemption are viewed as a unified whole. The response of all creation to seeing the divine plan unfold is God glorifying worship.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5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does this view of the “heavenly” throne room teach us about worshipping God?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does this passage have to tell us about the person and work of Christ?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95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Please read </a:t>
            </a:r>
            <a:r>
              <a:rPr lang="en-US" sz="4400" u="sng" dirty="0" smtClean="0"/>
              <a:t>chapters 6-8:1 </a:t>
            </a:r>
            <a:r>
              <a:rPr lang="en-US" sz="4400" dirty="0" smtClean="0"/>
              <a:t>this week to be prepared for in-depth study of next Sunday’s lesson on the breaking of the seals.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543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e 35"/>
          <p:cNvGraphicFramePr/>
          <p:nvPr>
            <p:extLst>
              <p:ext uri="{D42A27DB-BD31-4B8C-83A1-F6EECF244321}">
                <p14:modId xmlns:p14="http://schemas.microsoft.com/office/powerpoint/2010/main" val="3293285430"/>
              </p:ext>
            </p:extLst>
          </p:nvPr>
        </p:nvGraphicFramePr>
        <p:xfrm>
          <a:off x="655538" y="635000"/>
          <a:ext cx="11500691" cy="905457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21152"/>
                <a:gridCol w="1458314"/>
                <a:gridCol w="1749821"/>
                <a:gridCol w="1942851"/>
                <a:gridCol w="1942851"/>
                <a:gridCol w="1942851"/>
                <a:gridCol w="1942851"/>
              </a:tblGrid>
              <a:tr h="780363"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300" b="1" dirty="0">
                          <a:solidFill>
                            <a:srgbClr val="FFFFFF"/>
                          </a:solidFill>
                          <a:sym typeface="Helvetica"/>
                        </a:rPr>
                        <a:t>#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300" b="1" dirty="0">
                          <a:solidFill>
                            <a:srgbClr val="FFFFFF"/>
                          </a:solidFill>
                          <a:sym typeface="Helvetica"/>
                        </a:rPr>
                        <a:t>Scenes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300" b="1">
                          <a:solidFill>
                            <a:srgbClr val="FFFFFF"/>
                          </a:solidFill>
                          <a:sym typeface="Helvetica"/>
                        </a:rPr>
                        <a:t>7 Settings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300" b="1">
                          <a:solidFill>
                            <a:srgbClr val="FFFFFF"/>
                          </a:solidFill>
                          <a:sym typeface="Helvetica"/>
                        </a:rPr>
                        <a:t>Opening scene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300" b="1">
                          <a:solidFill>
                            <a:srgbClr val="FFFFFF"/>
                          </a:solidFill>
                          <a:sym typeface="Helvetica"/>
                        </a:rPr>
                        <a:t>Summary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300" b="1">
                          <a:solidFill>
                            <a:srgbClr val="FFFFFF"/>
                          </a:solidFill>
                          <a:sym typeface="Helvetica"/>
                        </a:rPr>
                        <a:t>Special focus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300" b="1">
                          <a:solidFill>
                            <a:srgbClr val="FFFFFF"/>
                          </a:solidFill>
                          <a:sym typeface="Helvetica"/>
                        </a:rPr>
                        <a:t>Key thought</a:t>
                      </a:r>
                    </a:p>
                  </a:txBody>
                  <a:tcPr marL="50800" marR="50800" marT="50800" marB="50800" anchor="ctr" horzOverflow="overflow"/>
                </a:tc>
              </a:tr>
              <a:tr h="985855">
                <a:tc>
                  <a:txBody>
                    <a:bodyPr/>
                    <a:lstStyle/>
                    <a:p>
                      <a:pPr lvl="0" defTabSz="914400"/>
                      <a:r>
                        <a:rPr sz="28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398CCE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b="1"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1:19-3:22</a:t>
                      </a:r>
                    </a:p>
                    <a:p>
                      <a:pPr lvl="0" defTabSz="914400"/>
                      <a:r>
                        <a:rPr b="1">
                          <a:solidFill>
                            <a:srgbClr val="53585F"/>
                          </a:solidFill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Church in the World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6E8F9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 dirty="0"/>
                        <a:t>Seven </a:t>
                      </a:r>
                      <a:r>
                        <a:rPr sz="2000" dirty="0" smtClean="0"/>
                        <a:t>letters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sz="2000" dirty="0" smtClean="0"/>
                        <a:t>dictated</a:t>
                      </a:r>
                      <a:endParaRPr sz="20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/>
                        <a:t>John turns to see who is speaking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/>
                        <a:t>Christ speaks to the 7 churches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rPr>
                        <a:t>7 commonalities with pointed differences.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rPr>
                        <a:t>Cure for lukewarmness?Readmit the excluded Christ! p.58</a:t>
                      </a:r>
                    </a:p>
                  </a:txBody>
                  <a:tcPr marL="50800" marR="50800" marT="50800" marB="50800" anchor="ctr" horzOverflow="overflow"/>
                </a:tc>
              </a:tr>
              <a:tr h="985855">
                <a:tc>
                  <a:txBody>
                    <a:bodyPr/>
                    <a:lstStyle/>
                    <a:p>
                      <a:pPr lvl="0" defTabSz="914400"/>
                      <a:r>
                        <a:rPr sz="28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398CCE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b="1"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4:1-8:1</a:t>
                      </a:r>
                    </a:p>
                    <a:p>
                      <a:pPr lvl="0" defTabSz="914400"/>
                      <a:r>
                        <a:rPr b="1">
                          <a:solidFill>
                            <a:srgbClr val="53585F"/>
                          </a:solidFill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Suffering for Church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6E8F9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000"/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</a:tr>
              <a:tr h="985855">
                <a:tc>
                  <a:txBody>
                    <a:bodyPr/>
                    <a:lstStyle/>
                    <a:p>
                      <a:pPr lvl="0" defTabSz="914400"/>
                      <a:r>
                        <a:rPr sz="28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398CCE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b="1"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8:2-11:18</a:t>
                      </a:r>
                    </a:p>
                    <a:p>
                      <a:pPr lvl="0" defTabSz="914400"/>
                      <a:r>
                        <a:rPr b="1">
                          <a:solidFill>
                            <a:srgbClr val="53585F"/>
                          </a:solidFill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Warnings for World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6E8F9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000"/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</a:tr>
              <a:tr h="985855">
                <a:tc>
                  <a:txBody>
                    <a:bodyPr/>
                    <a:lstStyle/>
                    <a:p>
                      <a:pPr lvl="0" defTabSz="914400"/>
                      <a:r>
                        <a:rPr sz="28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398CCE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b="1"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11:19-15:4</a:t>
                      </a:r>
                    </a:p>
                    <a:p>
                      <a:pPr lvl="0" defTabSz="914400"/>
                      <a:r>
                        <a:rPr b="1">
                          <a:solidFill>
                            <a:srgbClr val="53585F"/>
                          </a:solidFill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Drama of History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6E8F9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</a:tr>
              <a:tr h="985855">
                <a:tc>
                  <a:txBody>
                    <a:bodyPr/>
                    <a:lstStyle/>
                    <a:p>
                      <a:pPr lvl="0" defTabSz="914400"/>
                      <a:r>
                        <a:rPr sz="28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398CCE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b="1"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15:5-16:21</a:t>
                      </a:r>
                    </a:p>
                    <a:p>
                      <a:pPr lvl="0" defTabSz="914400"/>
                      <a:r>
                        <a:rPr b="1" spc="-90">
                          <a:solidFill>
                            <a:srgbClr val="53585F"/>
                          </a:solidFill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Punishment</a:t>
                      </a:r>
                      <a:r>
                        <a:rPr b="1">
                          <a:solidFill>
                            <a:srgbClr val="53585F"/>
                          </a:solidFill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 for World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3797C6"/>
                      </a:solidFill>
                      <a:miter lim="400000"/>
                    </a:lnT>
                    <a:lnB w="6350">
                      <a:solidFill>
                        <a:srgbClr val="53585F"/>
                      </a:solidFill>
                      <a:miter lim="400000"/>
                    </a:lnB>
                    <a:solidFill>
                      <a:srgbClr val="C6E8F9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000"/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</a:tr>
              <a:tr h="985855">
                <a:tc>
                  <a:txBody>
                    <a:bodyPr/>
                    <a:lstStyle/>
                    <a:p>
                      <a:pPr lvl="0" defTabSz="914400"/>
                      <a:r>
                        <a:rPr sz="28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</a:t>
                      </a:r>
                    </a:p>
                  </a:txBody>
                  <a:tcPr marL="50800" marR="50800" marT="50800" marB="50800" anchor="ctr" horzOverflow="overflow">
                    <a:lnR w="6350">
                      <a:solidFill>
                        <a:srgbClr val="53585F"/>
                      </a:solidFill>
                      <a:miter lim="400000"/>
                    </a:lnR>
                    <a:solidFill>
                      <a:srgbClr val="398CCE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b="1"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17:1-19:10</a:t>
                      </a:r>
                    </a:p>
                    <a:p>
                      <a:pPr lvl="0" defTabSz="914400"/>
                      <a:r>
                        <a:rPr b="1">
                          <a:solidFill>
                            <a:srgbClr val="53585F"/>
                          </a:solidFill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Babylon the Whore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53585F"/>
                      </a:solidFill>
                      <a:miter lim="400000"/>
                    </a:lnL>
                    <a:lnR w="6350">
                      <a:solidFill>
                        <a:srgbClr val="53585F"/>
                      </a:solidFill>
                      <a:miter lim="400000"/>
                    </a:lnR>
                    <a:lnT w="6350">
                      <a:solidFill>
                        <a:srgbClr val="53585F"/>
                      </a:solidFill>
                      <a:miter lim="400000"/>
                    </a:lnT>
                    <a:lnB w="6350">
                      <a:solidFill>
                        <a:srgbClr val="53585F"/>
                      </a:solidFill>
                      <a:miter lim="400000"/>
                    </a:lnB>
                    <a:solidFill>
                      <a:srgbClr val="C6E8F9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53585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</a:tr>
              <a:tr h="985855">
                <a:tc>
                  <a:txBody>
                    <a:bodyPr/>
                    <a:lstStyle/>
                    <a:p>
                      <a:pPr lvl="0" defTabSz="914400"/>
                      <a:r>
                        <a:rPr sz="28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398CCE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b="1"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19:11-21:8</a:t>
                      </a:r>
                    </a:p>
                    <a:p>
                      <a:pPr lvl="0" defTabSz="914400"/>
                      <a:r>
                        <a:rPr b="1">
                          <a:solidFill>
                            <a:srgbClr val="53585F"/>
                          </a:solidFill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Drama Behind History</a:t>
                      </a:r>
                    </a:p>
                  </a:txBody>
                  <a:tcPr marL="50800" marR="50800" marT="50800" marB="50800" anchor="ctr" horzOverflow="overflow">
                    <a:lnT w="6350">
                      <a:solidFill>
                        <a:srgbClr val="53585F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6E8F9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</a:tr>
              <a:tr h="985855">
                <a:tc>
                  <a:txBody>
                    <a:bodyPr/>
                    <a:lstStyle/>
                    <a:p>
                      <a:pPr lvl="0" defTabSz="914400"/>
                      <a:r>
                        <a:rPr sz="28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398CCE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b="1"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21:9-22:19</a:t>
                      </a:r>
                    </a:p>
                    <a:p>
                      <a:pPr lvl="0" defTabSz="914400"/>
                      <a:r>
                        <a:rPr b="1">
                          <a:solidFill>
                            <a:srgbClr val="53585F"/>
                          </a:solidFill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Jerusalem the Bride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3797C6"/>
                      </a:solidFill>
                      <a:miter lim="400000"/>
                    </a:lnT>
                    <a:solidFill>
                      <a:srgbClr val="C6E8F9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  <p:sp>
        <p:nvSpPr>
          <p:cNvPr id="36" name="Shape 36"/>
          <p:cNvSpPr/>
          <p:nvPr/>
        </p:nvSpPr>
        <p:spPr>
          <a:xfrm>
            <a:off x="4020308" y="96453"/>
            <a:ext cx="4443252" cy="492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spcBef>
                <a:spcPts val="400"/>
              </a:spcBef>
              <a:defRPr sz="2800" b="1">
                <a:solidFill>
                  <a:srgbClr val="1D1C1F"/>
                </a:solidFill>
                <a:uFill>
                  <a:solidFill>
                    <a:srgbClr val="1D1C1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 defTabSz="914400">
              <a:defRPr sz="1800" b="0">
                <a:solidFill>
                  <a:srgbClr val="000000"/>
                </a:solidFill>
                <a:uFillTx/>
              </a:defRPr>
            </a:pPr>
            <a:r>
              <a:rPr sz="2800" b="1">
                <a:solidFill>
                  <a:srgbClr val="1D1C1F"/>
                </a:solidFill>
                <a:uFill>
                  <a:solidFill>
                    <a:srgbClr val="1D1C1F"/>
                  </a:solidFill>
                </a:uFill>
              </a:rPr>
              <a:t>The 8 Scenes of Revelation</a:t>
            </a:r>
          </a:p>
        </p:txBody>
      </p:sp>
    </p:spTree>
    <p:extLst>
      <p:ext uri="{BB962C8B-B14F-4D97-AF65-F5344CB8AC3E}">
        <p14:creationId xmlns:p14="http://schemas.microsoft.com/office/powerpoint/2010/main" val="3605268010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Daniel &amp; Revelation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2057400"/>
            <a:ext cx="4770438" cy="909637"/>
          </a:xfrm>
        </p:spPr>
        <p:txBody>
          <a:bodyPr anchor="t">
            <a:normAutofit/>
          </a:bodyPr>
          <a:lstStyle/>
          <a:p>
            <a:pPr algn="ctr"/>
            <a:r>
              <a:rPr lang="en-US" sz="4800" dirty="0" smtClean="0"/>
              <a:t>Daniel 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5600" y="3092450"/>
            <a:ext cx="4770438" cy="62039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b="1" dirty="0" smtClean="0"/>
              <a:t>The prophet looks:</a:t>
            </a:r>
          </a:p>
          <a:p>
            <a:pPr marL="0" indent="0">
              <a:buNone/>
            </a:pPr>
            <a:endParaRPr lang="en-US" b="1" baseline="30000" dirty="0" smtClean="0"/>
          </a:p>
          <a:p>
            <a:pPr marL="0" indent="0">
              <a:buNone/>
            </a:pPr>
            <a:r>
              <a:rPr lang="en-US" b="1" baseline="30000" dirty="0"/>
              <a:t> </a:t>
            </a:r>
            <a:r>
              <a:rPr lang="en-US" i="1" dirty="0"/>
              <a:t>“As I </a:t>
            </a:r>
            <a:r>
              <a:rPr lang="en-US" i="1" dirty="0"/>
              <a:t>looked, thrones </a:t>
            </a:r>
            <a:r>
              <a:rPr lang="en-US" i="1" dirty="0"/>
              <a:t>were </a:t>
            </a:r>
            <a:r>
              <a:rPr lang="en-US" i="1" dirty="0"/>
              <a:t>placed…”</a:t>
            </a:r>
            <a:r>
              <a:rPr lang="en-US" dirty="0" smtClean="0"/>
              <a:t> (7:9)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b="1" dirty="0" smtClean="0"/>
              <a:t>The </a:t>
            </a:r>
            <a:r>
              <a:rPr lang="en-US" sz="2200" b="1" dirty="0" smtClean="0"/>
              <a:t>Throne: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“thrones </a:t>
            </a:r>
            <a:r>
              <a:rPr lang="en-US" i="1" dirty="0"/>
              <a:t>were </a:t>
            </a:r>
            <a:r>
              <a:rPr lang="en-US" i="1" dirty="0"/>
              <a:t>placed, and the Ancient </a:t>
            </a:r>
            <a:r>
              <a:rPr lang="en-US" i="1" dirty="0"/>
              <a:t>of Days took his </a:t>
            </a:r>
            <a:r>
              <a:rPr lang="en-US" i="1" dirty="0"/>
              <a:t>seat” </a:t>
            </a:r>
            <a:r>
              <a:rPr lang="en-US" dirty="0" smtClean="0"/>
              <a:t>(7:9)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200" b="1" dirty="0" smtClean="0"/>
              <a:t>The </a:t>
            </a:r>
            <a:r>
              <a:rPr lang="en-US" sz="2200" b="1" dirty="0" smtClean="0"/>
              <a:t>books</a:t>
            </a:r>
            <a:r>
              <a:rPr lang="en-US" sz="2200" b="1" dirty="0" smtClean="0"/>
              <a:t>:</a:t>
            </a:r>
            <a:endParaRPr lang="en-US" sz="2200" b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“the</a:t>
            </a:r>
            <a:r>
              <a:rPr lang="en-US" i="1" dirty="0"/>
              <a:t> court sat in </a:t>
            </a:r>
            <a:r>
              <a:rPr lang="en-US" i="1" dirty="0"/>
              <a:t>judgment, </a:t>
            </a:r>
            <a:r>
              <a:rPr lang="en-US" i="1" dirty="0"/>
              <a:t>a</a:t>
            </a:r>
            <a:r>
              <a:rPr lang="en-US" i="1" dirty="0"/>
              <a:t>nd</a:t>
            </a:r>
            <a:r>
              <a:rPr lang="en-US" i="1" dirty="0"/>
              <a:t> the books were </a:t>
            </a:r>
            <a:r>
              <a:rPr lang="en-US" i="1" dirty="0"/>
              <a:t>opened</a:t>
            </a:r>
            <a:r>
              <a:rPr lang="en-US" i="1" dirty="0" smtClean="0"/>
              <a:t>” </a:t>
            </a:r>
            <a:r>
              <a:rPr lang="en-US" dirty="0" smtClean="0"/>
              <a:t>(4:</a:t>
            </a:r>
            <a:r>
              <a:rPr lang="en-US" dirty="0" smtClean="0"/>
              <a:t>10)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35800" y="2057400"/>
            <a:ext cx="5307012" cy="909637"/>
          </a:xfrm>
        </p:spPr>
        <p:txBody>
          <a:bodyPr anchor="t">
            <a:normAutofit/>
          </a:bodyPr>
          <a:lstStyle/>
          <a:p>
            <a:pPr algn="ctr"/>
            <a:r>
              <a:rPr lang="en-US" sz="4800" dirty="0" smtClean="0"/>
              <a:t>Revelation 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35800" y="3048000"/>
            <a:ext cx="5307012" cy="6172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The prophet looks: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sz="2600" i="1" dirty="0"/>
              <a:t>“After </a:t>
            </a:r>
            <a:r>
              <a:rPr lang="en-US" sz="2600" i="1" dirty="0"/>
              <a:t>this I looked, and behold, a door standing open in heaven</a:t>
            </a:r>
            <a:r>
              <a:rPr lang="en-US" sz="2600" i="1" dirty="0"/>
              <a:t>!” </a:t>
            </a:r>
            <a:r>
              <a:rPr lang="en-US" dirty="0" smtClean="0"/>
              <a:t>(4:1)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The </a:t>
            </a:r>
            <a:r>
              <a:rPr lang="en-US" b="1" dirty="0" smtClean="0"/>
              <a:t>Throne: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sz="2600" i="1" dirty="0" smtClean="0"/>
              <a:t>“</a:t>
            </a:r>
            <a:r>
              <a:rPr lang="en-US" sz="2600" i="1" dirty="0"/>
              <a:t>behold</a:t>
            </a:r>
            <a:r>
              <a:rPr lang="en-US" sz="2600" i="1" dirty="0"/>
              <a:t>, a throne stood in heaven, with one seated on the throne</a:t>
            </a:r>
            <a:r>
              <a:rPr lang="en-US" sz="2600" i="1" dirty="0"/>
              <a:t>.” </a:t>
            </a:r>
            <a:r>
              <a:rPr lang="en-US" dirty="0" smtClean="0"/>
              <a:t>(</a:t>
            </a:r>
            <a:r>
              <a:rPr lang="en-US" dirty="0" smtClean="0"/>
              <a:t>4:2)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 </a:t>
            </a:r>
            <a:r>
              <a:rPr lang="en-US" b="1" dirty="0" smtClean="0"/>
              <a:t>scroll:</a:t>
            </a:r>
          </a:p>
          <a:p>
            <a:pPr marL="0" indent="0">
              <a:buNone/>
            </a:pPr>
            <a:r>
              <a:rPr lang="en-US" i="1" dirty="0" smtClean="0"/>
              <a:t> </a:t>
            </a:r>
          </a:p>
          <a:p>
            <a:pPr marL="0" indent="0">
              <a:buNone/>
            </a:pPr>
            <a:r>
              <a:rPr lang="en-US" i="1" dirty="0" smtClean="0"/>
              <a:t>“he </a:t>
            </a:r>
            <a:r>
              <a:rPr lang="en-US" i="1" dirty="0"/>
              <a:t>can open the scroll and its seven </a:t>
            </a:r>
            <a:r>
              <a:rPr lang="en-US" i="1" dirty="0" smtClean="0"/>
              <a:t>seals” </a:t>
            </a:r>
            <a:r>
              <a:rPr lang="en-US" dirty="0" smtClean="0"/>
              <a:t>(5:5)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13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Visons 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i="1" dirty="0">
                <a:latin typeface="+mn-lt"/>
                <a:cs typeface="Helvetica" pitchFamily="34" charset="0"/>
              </a:rPr>
              <a:t>After this I looked, and behold, a door standing open in </a:t>
            </a:r>
            <a:r>
              <a:rPr lang="en-US" sz="3600" i="1" dirty="0" smtClean="0">
                <a:latin typeface="+mn-lt"/>
                <a:cs typeface="Helvetica" pitchFamily="34" charset="0"/>
              </a:rPr>
              <a:t>heaven</a:t>
            </a:r>
            <a:r>
              <a:rPr lang="en-US" sz="3600" i="1" dirty="0">
                <a:latin typeface="+mn-lt"/>
                <a:cs typeface="Helvetica" pitchFamily="34" charset="0"/>
              </a:rPr>
              <a:t>! </a:t>
            </a:r>
            <a:r>
              <a:rPr lang="en-US" sz="3600" i="1" dirty="0" smtClean="0">
                <a:latin typeface="+mn-lt"/>
                <a:cs typeface="Helvetica" pitchFamily="34" charset="0"/>
              </a:rPr>
              <a:t>And </a:t>
            </a:r>
            <a:r>
              <a:rPr lang="en-US" sz="3600" i="1" dirty="0">
                <a:latin typeface="+mn-lt"/>
                <a:cs typeface="Helvetica" pitchFamily="34" charset="0"/>
              </a:rPr>
              <a:t>the first voice, which I had heard speaking to me like a trumpet, said, “Come up here, and I will show you what must take place after this</a:t>
            </a:r>
            <a:r>
              <a:rPr lang="en-US" sz="3600" i="1" dirty="0" smtClean="0">
                <a:latin typeface="+mn-lt"/>
                <a:cs typeface="Helvetica" pitchFamily="34" charset="0"/>
              </a:rPr>
              <a:t>.” </a:t>
            </a:r>
            <a:r>
              <a:rPr lang="en-US" sz="3600" dirty="0" smtClean="0">
                <a:latin typeface="+mn-lt"/>
              </a:rPr>
              <a:t>(Rev. 4.1)</a:t>
            </a:r>
          </a:p>
          <a:p>
            <a:pPr marL="0" indent="0">
              <a:buNone/>
            </a:pPr>
            <a:endParaRPr lang="en-US" sz="3600" dirty="0" smtClean="0">
              <a:latin typeface="+mn-lt"/>
            </a:endParaRPr>
          </a:p>
          <a:p>
            <a:r>
              <a:rPr lang="en-US" dirty="0" smtClean="0"/>
              <a:t>“heaven” and the throne room</a:t>
            </a:r>
          </a:p>
          <a:p>
            <a:r>
              <a:rPr lang="en-US" dirty="0" smtClean="0"/>
              <a:t>“what must take place after this” signifies the next scene in the sequence of the visions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6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Worshiping the Creator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01800" y="2286000"/>
            <a:ext cx="10667999" cy="7239000"/>
          </a:xfrm>
        </p:spPr>
        <p:txBody>
          <a:bodyPr>
            <a:normAutofit/>
          </a:bodyPr>
          <a:lstStyle/>
          <a:p>
            <a:r>
              <a:rPr lang="en-US" dirty="0" smtClean="0"/>
              <a:t>The throne is at  the center of the scene that John relates to us in chapter 4.</a:t>
            </a:r>
          </a:p>
          <a:p>
            <a:pPr lvl="1"/>
            <a:r>
              <a:rPr lang="en-US" dirty="0" smtClean="0"/>
              <a:t>“Throne” is repeated 17 times in chapters 4 &amp;5 and 47 times in the book. </a:t>
            </a:r>
          </a:p>
          <a:p>
            <a:pPr lvl="1"/>
            <a:r>
              <a:rPr lang="en-US" dirty="0" smtClean="0"/>
              <a:t>Descriptions draw on OT imagery</a:t>
            </a:r>
          </a:p>
          <a:p>
            <a:r>
              <a:rPr lang="en-US" dirty="0" smtClean="0"/>
              <a:t>The 24 elders</a:t>
            </a:r>
          </a:p>
          <a:p>
            <a:r>
              <a:rPr lang="en-US" dirty="0" smtClean="0"/>
              <a:t>The 4 living creatures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8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Worshiping the Creator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01800" y="2286000"/>
            <a:ext cx="10667999" cy="723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>
                <a:latin typeface="+mn-lt"/>
                <a:cs typeface="Helvetica" pitchFamily="34" charset="0"/>
              </a:rPr>
              <a:t>“And </a:t>
            </a:r>
            <a:r>
              <a:rPr lang="en-US" sz="3600" i="1" dirty="0">
                <a:latin typeface="+mn-lt"/>
                <a:cs typeface="Helvetica" pitchFamily="34" charset="0"/>
              </a:rPr>
              <a:t>around the throne, on each side of the throne, are four living creatures</a:t>
            </a:r>
            <a:r>
              <a:rPr lang="en-US" sz="3600" i="1" dirty="0">
                <a:latin typeface="+mn-lt"/>
                <a:cs typeface="Helvetica" pitchFamily="34" charset="0"/>
              </a:rPr>
              <a:t>, full </a:t>
            </a:r>
            <a:r>
              <a:rPr lang="en-US" sz="3600" i="1" dirty="0">
                <a:latin typeface="+mn-lt"/>
                <a:cs typeface="Helvetica" pitchFamily="34" charset="0"/>
              </a:rPr>
              <a:t>of eyes in front and behind: </a:t>
            </a:r>
            <a:r>
              <a:rPr lang="en-US" sz="3600" i="1" dirty="0">
                <a:latin typeface="+mn-lt"/>
                <a:cs typeface="Helvetica" pitchFamily="34" charset="0"/>
              </a:rPr>
              <a:t>the </a:t>
            </a:r>
            <a:r>
              <a:rPr lang="en-US" sz="3600" i="1" dirty="0">
                <a:latin typeface="+mn-lt"/>
                <a:cs typeface="Helvetica" pitchFamily="34" charset="0"/>
              </a:rPr>
              <a:t>first living creature like a lion, the second living creature like an ox, the third living creature with the face of a man, and the fourth living creature like an eagle in flight</a:t>
            </a:r>
            <a:r>
              <a:rPr lang="en-US" sz="3600" i="1" dirty="0">
                <a:latin typeface="+mn-lt"/>
                <a:cs typeface="Helvetica" pitchFamily="34" charset="0"/>
              </a:rPr>
              <a:t>.” </a:t>
            </a:r>
            <a:r>
              <a:rPr lang="en-US" dirty="0" smtClean="0"/>
              <a:t>Rev. 4:6-7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Worshiping the Creator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sz="3600" i="1" dirty="0">
                <a:latin typeface="+mn-lt"/>
                <a:cs typeface="Helvetica" pitchFamily="34" charset="0"/>
              </a:rPr>
              <a:t>“</a:t>
            </a:r>
            <a:r>
              <a:rPr lang="en-US" sz="3600" i="1" dirty="0">
                <a:latin typeface="+mn-lt"/>
                <a:cs typeface="Helvetica" pitchFamily="34" charset="0"/>
              </a:rPr>
              <a:t>Holy, holy, holy, is the Lord God Almighty,</a:t>
            </a:r>
            <a:br>
              <a:rPr lang="en-US" sz="3600" i="1" dirty="0">
                <a:latin typeface="+mn-lt"/>
                <a:cs typeface="Helvetica" pitchFamily="34" charset="0"/>
              </a:rPr>
            </a:br>
            <a:r>
              <a:rPr lang="en-US" sz="3600" i="1" dirty="0">
                <a:latin typeface="+mn-lt"/>
                <a:cs typeface="Helvetica" pitchFamily="34" charset="0"/>
              </a:rPr>
              <a:t>    who was and is and is to come</a:t>
            </a:r>
            <a:r>
              <a:rPr lang="en-US" sz="3600" i="1" dirty="0" smtClean="0">
                <a:latin typeface="+mn-lt"/>
                <a:cs typeface="Helvetica" pitchFamily="34" charset="0"/>
              </a:rPr>
              <a:t>!”</a:t>
            </a:r>
          </a:p>
          <a:p>
            <a:pPr marL="457200" lvl="1" indent="0" algn="ctr">
              <a:buNone/>
            </a:pPr>
            <a:r>
              <a:rPr lang="en-US" sz="3600" i="1" dirty="0" smtClean="0">
                <a:latin typeface="+mn-lt"/>
                <a:cs typeface="Helvetica" pitchFamily="34" charset="0"/>
              </a:rPr>
              <a:t>Rev. 4:8</a:t>
            </a:r>
          </a:p>
          <a:p>
            <a:pPr marL="457200" lvl="1" indent="0" algn="ctr">
              <a:buNone/>
            </a:pPr>
            <a:r>
              <a:rPr lang="en-US" sz="3600" i="1" dirty="0" smtClean="0">
                <a:latin typeface="+mn-lt"/>
                <a:cs typeface="Helvetica" pitchFamily="34" charset="0"/>
              </a:rPr>
              <a:t>_____________________________________</a:t>
            </a:r>
            <a:endParaRPr lang="en-US" dirty="0"/>
          </a:p>
          <a:p>
            <a:pPr marL="457200" lvl="1" indent="0" algn="ctr">
              <a:buNone/>
            </a:pPr>
            <a:endParaRPr lang="en-US" sz="3600" i="1" dirty="0" smtClean="0">
              <a:latin typeface="+mn-lt"/>
              <a:cs typeface="Helvetica" pitchFamily="34" charset="0"/>
            </a:endParaRPr>
          </a:p>
          <a:p>
            <a:pPr marL="457200" lvl="1" indent="0" algn="ctr">
              <a:buNone/>
            </a:pPr>
            <a:r>
              <a:rPr lang="en-US" sz="3600" i="1" dirty="0" smtClean="0">
                <a:latin typeface="+mn-lt"/>
                <a:cs typeface="Helvetica" pitchFamily="34" charset="0"/>
              </a:rPr>
              <a:t>“</a:t>
            </a:r>
            <a:r>
              <a:rPr lang="en-US" sz="3600" i="1" dirty="0">
                <a:latin typeface="+mn-lt"/>
                <a:cs typeface="Helvetica" pitchFamily="34" charset="0"/>
              </a:rPr>
              <a:t>Worthy are you, our Lord and God,</a:t>
            </a:r>
            <a:br>
              <a:rPr lang="en-US" sz="3600" i="1" dirty="0">
                <a:latin typeface="+mn-lt"/>
                <a:cs typeface="Helvetica" pitchFamily="34" charset="0"/>
              </a:rPr>
            </a:br>
            <a:r>
              <a:rPr lang="en-US" sz="3600" i="1" dirty="0">
                <a:latin typeface="+mn-lt"/>
                <a:cs typeface="Helvetica" pitchFamily="34" charset="0"/>
              </a:rPr>
              <a:t>    to receive glory and honor and power,</a:t>
            </a:r>
            <a:br>
              <a:rPr lang="en-US" sz="3600" i="1" dirty="0">
                <a:latin typeface="+mn-lt"/>
                <a:cs typeface="Helvetica" pitchFamily="34" charset="0"/>
              </a:rPr>
            </a:br>
            <a:r>
              <a:rPr lang="en-US" sz="3600" i="1" dirty="0">
                <a:latin typeface="+mn-lt"/>
                <a:cs typeface="Helvetica" pitchFamily="34" charset="0"/>
              </a:rPr>
              <a:t>for you created all things,</a:t>
            </a:r>
            <a:br>
              <a:rPr lang="en-US" sz="3600" i="1" dirty="0">
                <a:latin typeface="+mn-lt"/>
                <a:cs typeface="Helvetica" pitchFamily="34" charset="0"/>
              </a:rPr>
            </a:br>
            <a:r>
              <a:rPr lang="en-US" sz="3600" i="1" dirty="0">
                <a:latin typeface="+mn-lt"/>
                <a:cs typeface="Helvetica" pitchFamily="34" charset="0"/>
              </a:rPr>
              <a:t>    and by your will they existed and were created</a:t>
            </a:r>
            <a:r>
              <a:rPr lang="en-US" sz="3600" i="1" dirty="0" smtClean="0">
                <a:latin typeface="+mn-lt"/>
                <a:cs typeface="Helvetica" pitchFamily="34" charset="0"/>
              </a:rPr>
              <a:t>.”</a:t>
            </a:r>
          </a:p>
          <a:p>
            <a:pPr marL="457200" lvl="1" indent="0" algn="ctr">
              <a:buNone/>
            </a:pPr>
            <a:r>
              <a:rPr lang="en-US" sz="3600" i="1" dirty="0" smtClean="0">
                <a:latin typeface="+mn-lt"/>
                <a:cs typeface="Helvetica" pitchFamily="34" charset="0"/>
              </a:rPr>
              <a:t>Rev. 4:11</a:t>
            </a:r>
            <a:endParaRPr lang="en-US" sz="3600" i="1" dirty="0">
              <a:latin typeface="+mn-lt"/>
              <a:cs typeface="Helvetica" pitchFamily="34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09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Scroll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01800" y="2286000"/>
            <a:ext cx="10667999" cy="7239000"/>
          </a:xfrm>
        </p:spPr>
        <p:txBody>
          <a:bodyPr>
            <a:normAutofit/>
          </a:bodyPr>
          <a:lstStyle/>
          <a:p>
            <a:r>
              <a:rPr lang="en-US" dirty="0" smtClean="0"/>
              <a:t>Contains God’s plan for judgement and redemption</a:t>
            </a:r>
          </a:p>
          <a:p>
            <a:r>
              <a:rPr lang="en-US" dirty="0" smtClean="0"/>
              <a:t>John is in despair because the scroll cannot be opened</a:t>
            </a:r>
          </a:p>
          <a:p>
            <a:r>
              <a:rPr lang="en-US" dirty="0" smtClean="0"/>
              <a:t>It is possible that John is seeing a Roman will: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Contents summarized on the back of the scroll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Sealed by 7 witnesses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Unsealed and enforced upon the death of the one that made the will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 trusted executor would carry out the details of the will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31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Lamb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01800" y="1828800"/>
            <a:ext cx="10667999" cy="7696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“The Lion of the tribe of Judah” </a:t>
            </a:r>
          </a:p>
          <a:p>
            <a:pPr marL="0" indent="0">
              <a:buNone/>
            </a:pPr>
            <a:r>
              <a:rPr lang="en-US" sz="3600" i="1" dirty="0">
                <a:latin typeface="+mn-lt"/>
                <a:cs typeface="Helvetica" pitchFamily="34" charset="0"/>
              </a:rPr>
              <a:t>Judah is a lion's cub</a:t>
            </a:r>
            <a:r>
              <a:rPr lang="en-US" sz="3600" i="1" dirty="0" smtClean="0">
                <a:latin typeface="+mn-lt"/>
                <a:cs typeface="Helvetica" pitchFamily="34" charset="0"/>
              </a:rPr>
              <a:t>;</a:t>
            </a:r>
            <a:r>
              <a:rPr lang="en-US" sz="3600" i="1" dirty="0">
                <a:latin typeface="+mn-lt"/>
                <a:cs typeface="Helvetica" pitchFamily="34" charset="0"/>
              </a:rPr>
              <a:t> from the prey, my son, you have gone </a:t>
            </a:r>
            <a:r>
              <a:rPr lang="en-US" sz="3600" i="1" dirty="0" smtClean="0">
                <a:latin typeface="+mn-lt"/>
                <a:cs typeface="Helvetica" pitchFamily="34" charset="0"/>
              </a:rPr>
              <a:t>up. He </a:t>
            </a:r>
            <a:r>
              <a:rPr lang="en-US" sz="3600" i="1" dirty="0">
                <a:latin typeface="+mn-lt"/>
                <a:cs typeface="Helvetica" pitchFamily="34" charset="0"/>
              </a:rPr>
              <a:t>stooped down; he crouched as a </a:t>
            </a:r>
            <a:r>
              <a:rPr lang="en-US" sz="3600" i="1" dirty="0" smtClean="0">
                <a:latin typeface="+mn-lt"/>
                <a:cs typeface="Helvetica" pitchFamily="34" charset="0"/>
              </a:rPr>
              <a:t>lion</a:t>
            </a:r>
            <a:r>
              <a:rPr lang="en-US" sz="3600" i="1" dirty="0">
                <a:latin typeface="+mn-lt"/>
                <a:cs typeface="Helvetica" pitchFamily="34" charset="0"/>
              </a:rPr>
              <a:t> and as a lioness; who dares rouse </a:t>
            </a:r>
            <a:r>
              <a:rPr lang="en-US" sz="3600" i="1" dirty="0" smtClean="0">
                <a:latin typeface="+mn-lt"/>
                <a:cs typeface="Helvetica" pitchFamily="34" charset="0"/>
              </a:rPr>
              <a:t>him? The</a:t>
            </a:r>
            <a:r>
              <a:rPr lang="en-US" sz="3600" i="1" dirty="0">
                <a:latin typeface="+mn-lt"/>
                <a:cs typeface="Helvetica" pitchFamily="34" charset="0"/>
              </a:rPr>
              <a:t> scepter shall not depart from Judah</a:t>
            </a:r>
            <a:r>
              <a:rPr lang="en-US" sz="3600" i="1" dirty="0" smtClean="0">
                <a:latin typeface="+mn-lt"/>
                <a:cs typeface="Helvetica" pitchFamily="34" charset="0"/>
              </a:rPr>
              <a:t>,</a:t>
            </a:r>
            <a:r>
              <a:rPr lang="en-US" sz="3600" i="1" dirty="0">
                <a:latin typeface="+mn-lt"/>
                <a:cs typeface="Helvetica" pitchFamily="34" charset="0"/>
              </a:rPr>
              <a:t> nor the ruler's staff from between his </a:t>
            </a:r>
            <a:r>
              <a:rPr lang="en-US" sz="3600" i="1" dirty="0" smtClean="0">
                <a:latin typeface="+mn-lt"/>
                <a:cs typeface="Helvetica" pitchFamily="34" charset="0"/>
              </a:rPr>
              <a:t>feet, until </a:t>
            </a:r>
            <a:r>
              <a:rPr lang="en-US" sz="3600" i="1" dirty="0">
                <a:latin typeface="+mn-lt"/>
                <a:cs typeface="Helvetica" pitchFamily="34" charset="0"/>
              </a:rPr>
              <a:t>tribute comes to him</a:t>
            </a:r>
            <a:r>
              <a:rPr lang="en-US" sz="3600" i="1" dirty="0" smtClean="0">
                <a:latin typeface="+mn-lt"/>
                <a:cs typeface="Helvetica" pitchFamily="34" charset="0"/>
              </a:rPr>
              <a:t>;</a:t>
            </a:r>
            <a:r>
              <a:rPr lang="en-US" sz="3600" i="1" dirty="0">
                <a:latin typeface="+mn-lt"/>
                <a:cs typeface="Helvetica" pitchFamily="34" charset="0"/>
              </a:rPr>
              <a:t> and to him shall be the obedience of the peoples</a:t>
            </a:r>
            <a:r>
              <a:rPr lang="en-US" sz="3600" i="1" dirty="0" smtClean="0">
                <a:latin typeface="+mn-lt"/>
                <a:cs typeface="Helvetica" pitchFamily="34" charset="0"/>
              </a:rPr>
              <a:t>. </a:t>
            </a:r>
            <a:r>
              <a:rPr lang="en-US" dirty="0" smtClean="0"/>
              <a:t>(Gen. 49:9-10)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Lamb is a reference to the Passover lamb and to Isaiah’s messianic prophecy:</a:t>
            </a:r>
          </a:p>
          <a:p>
            <a:pPr marL="0" indent="0">
              <a:buNone/>
            </a:pPr>
            <a:endParaRPr lang="en-US" sz="3600" i="1" dirty="0">
              <a:latin typeface="+mn-lt"/>
              <a:cs typeface="Helvetica" pitchFamily="34" charset="0"/>
            </a:endParaRPr>
          </a:p>
          <a:p>
            <a:pPr marL="0" indent="0">
              <a:buNone/>
            </a:pPr>
            <a:r>
              <a:rPr lang="en-US" sz="3600" i="1" dirty="0">
                <a:latin typeface="+mn-lt"/>
                <a:cs typeface="Helvetica" pitchFamily="34" charset="0"/>
              </a:rPr>
              <a:t>He was oppressed, and he was afflicted</a:t>
            </a:r>
            <a:r>
              <a:rPr lang="en-US" sz="3600" i="1" dirty="0" smtClean="0">
                <a:latin typeface="+mn-lt"/>
                <a:cs typeface="Helvetica" pitchFamily="34" charset="0"/>
              </a:rPr>
              <a:t>,</a:t>
            </a:r>
            <a:r>
              <a:rPr lang="en-US" sz="3600" i="1" dirty="0">
                <a:latin typeface="+mn-lt"/>
                <a:cs typeface="Helvetica" pitchFamily="34" charset="0"/>
              </a:rPr>
              <a:t> yet he opened not his </a:t>
            </a:r>
            <a:r>
              <a:rPr lang="en-US" sz="3600" i="1" dirty="0" smtClean="0">
                <a:latin typeface="+mn-lt"/>
                <a:cs typeface="Helvetica" pitchFamily="34" charset="0"/>
              </a:rPr>
              <a:t>mouth; like </a:t>
            </a:r>
            <a:r>
              <a:rPr lang="en-US" sz="3600" i="1" dirty="0">
                <a:latin typeface="+mn-lt"/>
                <a:cs typeface="Helvetica" pitchFamily="34" charset="0"/>
              </a:rPr>
              <a:t>a lamb that is led to the slaughter</a:t>
            </a:r>
            <a:r>
              <a:rPr lang="en-US" sz="3600" i="1" dirty="0" smtClean="0">
                <a:latin typeface="+mn-lt"/>
                <a:cs typeface="Helvetica" pitchFamily="34" charset="0"/>
              </a:rPr>
              <a:t>,</a:t>
            </a:r>
            <a:r>
              <a:rPr lang="en-US" sz="3600" i="1" dirty="0">
                <a:latin typeface="+mn-lt"/>
                <a:cs typeface="Helvetica" pitchFamily="34" charset="0"/>
              </a:rPr>
              <a:t> and like a sheep that before its shearers is silent</a:t>
            </a:r>
            <a:r>
              <a:rPr lang="en-US" sz="3600" i="1" dirty="0" smtClean="0">
                <a:latin typeface="+mn-lt"/>
                <a:cs typeface="Helvetica" pitchFamily="34" charset="0"/>
              </a:rPr>
              <a:t>,</a:t>
            </a:r>
            <a:r>
              <a:rPr lang="en-US" sz="3600" i="1" dirty="0">
                <a:latin typeface="+mn-lt"/>
                <a:cs typeface="Helvetica" pitchFamily="34" charset="0"/>
              </a:rPr>
              <a:t> so he opened not his mouth</a:t>
            </a:r>
            <a:r>
              <a:rPr lang="en-US" sz="3600" i="1" dirty="0">
                <a:latin typeface="+mn-lt"/>
                <a:cs typeface="Helvetica" pitchFamily="34" charset="0"/>
              </a:rPr>
              <a:t>. </a:t>
            </a:r>
            <a:r>
              <a:rPr lang="en-US" dirty="0" smtClean="0"/>
              <a:t>(Isaiah 53:7)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77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512</Words>
  <Application>Microsoft Office PowerPoint</Application>
  <PresentationFormat>Custom</PresentationFormat>
  <Paragraphs>125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White</vt:lpstr>
      <vt:lpstr>Custom Design</vt:lpstr>
      <vt:lpstr>PowerPoint Presentation</vt:lpstr>
      <vt:lpstr>PowerPoint Presentation</vt:lpstr>
      <vt:lpstr>Comparing Daniel &amp; Revelation</vt:lpstr>
      <vt:lpstr>The Visons Continue</vt:lpstr>
      <vt:lpstr>Worshiping the Creator</vt:lpstr>
      <vt:lpstr>Worshiping the Creator</vt:lpstr>
      <vt:lpstr>Worshiping the Creator</vt:lpstr>
      <vt:lpstr>The Scroll</vt:lpstr>
      <vt:lpstr>The Lamb</vt:lpstr>
      <vt:lpstr>The Lamb</vt:lpstr>
      <vt:lpstr>The Lamb</vt:lpstr>
      <vt:lpstr>Summary</vt:lpstr>
      <vt:lpstr>Discussion Questions</vt:lpstr>
      <vt:lpstr>Reading Reminder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Jesse&amp;Em</dc:creator>
  <cp:lastModifiedBy>McLaughlin</cp:lastModifiedBy>
  <cp:revision>15</cp:revision>
  <dcterms:modified xsi:type="dcterms:W3CDTF">2015-09-27T12:47:37Z</dcterms:modified>
</cp:coreProperties>
</file>